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034dd40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034dd40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034dd40a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034dd40a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034dd40a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034dd40a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034dd40a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034dd40a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034dd40a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034dd40a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034dd40a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034dd40a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Kaschenko@biotc.ru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46661" y="2240325"/>
            <a:ext cx="6250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Кащенко А.В.</a:t>
            </a:r>
            <a:r>
              <a:rPr baseline="30000"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Суворова Ю.М.</a:t>
            </a:r>
            <a:r>
              <a:rPr baseline="30000"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Семина Е.В.</a:t>
            </a:r>
            <a:r>
              <a:rPr baseline="30000"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Какоткин В.В.</a:t>
            </a:r>
            <a:r>
              <a:rPr baseline="30000"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Агапов М.А.</a:t>
            </a:r>
            <a:r>
              <a:rPr baseline="30000"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Мушарова О.С.</a:t>
            </a:r>
            <a:r>
              <a:rPr baseline="30000"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Климук Е.И.</a:t>
            </a:r>
            <a:r>
              <a:rPr baseline="30000"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Северинов К.В.</a:t>
            </a:r>
            <a:r>
              <a:rPr baseline="30000"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ООО “Биотехнологический кампус” 117437, город Москва, Миклухо-Маклая ул., д. 16/10 к. 16 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Федеральное государственное автономное образовательное учреждение высшего образования “Балтийский федеральный университет имени Иммануила Канта”, ул. Александра Невского, д. 14, 236041, г. Калининград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0" y="1065900"/>
            <a:ext cx="639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393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ПОЛНОГЕНОМНЫЙ АНАЛИЗ ПАРНЫХ ОБРАЗЦОВ КОЛОРЕКТАЛЬНОГО РАКА </a:t>
            </a:r>
            <a:endParaRPr b="1" sz="1800">
              <a:solidFill>
                <a:srgbClr val="0393A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0" y="1718100"/>
            <a:ext cx="6396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WHOLE GENOME ANALYSIS OF PAIRED COLORECTAL CANCER SAMPLES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02325" y="4585425"/>
            <a:ext cx="50670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AKaschenko@biotc.ru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финансирование: средства компании ООО “Биотехнологический кампус”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9938919">
            <a:off x="6446629" y="-579280"/>
            <a:ext cx="8200886" cy="720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0"/>
            <a:ext cx="8520600" cy="43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49009"/>
              <a:buNone/>
            </a:pPr>
            <a:r>
              <a:rPr b="1" lang="ru" sz="2020">
                <a:solidFill>
                  <a:srgbClr val="0393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Актуальность</a:t>
            </a:r>
            <a:endParaRPr b="1" sz="2020">
              <a:solidFill>
                <a:srgbClr val="0393A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435300"/>
            <a:ext cx="8520600" cy="28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ru" sz="143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Колоректальный рак (КРР) является одной из ведущих причин смертности от злокачественных новообразований в России, наряду с раком легких и молочной железы. Генетическая гетерогенность опухолей КРР обусловливает сложность их молекулярной классификации. Ранее проведенные исследования продемонстрировали значимость анализа мутационных сигнатур, микросателлитной нестабильности (MSI) и изменений числа копий в прогнозировании течения заболевания и выборе терапевтических стратегий. Тем не менее, детальный разбор генетического ландшафта КРР, основанный на WGS в парных нормо- опухолевых образцах, остается актуальной задачей. В данной работе проведено полногеномное секвенирование 66 парных образцов КРР, включающее анализ соматических мутаций, структурных перестроек, вариаций числа копий, MSI- статуса и мутационных сигнатур. Это позволит внести вклад в выявление ключевых молекулярных особенностей опухолей и оценку потенциальных биомаркеров заболевания в российской популяции.</a:t>
            </a:r>
            <a:endParaRPr sz="143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2538" y="4251650"/>
            <a:ext cx="1362075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3363450"/>
            <a:ext cx="8520600" cy="4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0393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</a:t>
            </a:r>
            <a:endParaRPr b="1" sz="1800">
              <a:solidFill>
                <a:srgbClr val="0393A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311700" y="3740600"/>
            <a:ext cx="85206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Провести комплексный анализ соматических мутаций, структурных перестроек, вариаций числа копий, MSI-статуса и мутационных сигнатур на основе данных полногеномного секвенирования 66 парных нормо-опухолевых образцов колоректального рака.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0"/>
            <a:ext cx="85206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b="1" lang="ru" sz="1837">
                <a:solidFill>
                  <a:srgbClr val="0393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Методы</a:t>
            </a:r>
            <a:endParaRPr b="1" sz="1837">
              <a:solidFill>
                <a:srgbClr val="0393A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109225" y="393600"/>
            <a:ext cx="8982000" cy="4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Образцы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исследование были включены 66 парных образцов нормы и опухоли, переданные партнерами из ФГАОУ ВО «БФУ им. И. Канта». Опухолевые образцы были получены путем биопсии, в качестве нормальных образцов выступала периферическая кровь пациентов. Все участники подписали информированное согласие на участие в исследовании.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Секвенирование и выравнивание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Секвенировании ДНК крови и опухоли было проведено в лаборатории ООО “Биотек Кампус”. Выравнивание ридов на референсный геном (GRCh38) проводилось с использованием программы bwa mem (0.7.17).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парных образцов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Соответствие образцов в парах и уровень контаминации оценивали с помощью conpair (0.3.3). Образцы, соответствующие установленным пороговым значениям (concordance ≥ 90%, contamination ≤ 10%), включались в дальнейший анализ, который охватывал выявление соматических вариантов, оценку вариаций числа копий (CNV), определение MSI-статуса и анализ мутационных сигнатур. Структурные варианты идентифицировали с помощью manta (1.6.0). Точечные мутации и короткие инделы детектировали с помощью strelka2 (2.9.10). Аннотация соматических вариантов осуществлялась с помощью vep-ensembl (110.1) и базы данных OncoVar. Были проанализированы соматические мутации в генах APC, KRAS, NRAS, BRAF, FBXW7, PIK3CA, SMAD4, SOX9, ARID1A, PTEN, POLE, POLD1, а также в генах MSH3, MSH6, MLH1, MLH3, PMS1, PMS2. Для каждого образца была посчитана мутационная нагрузка. Оценка вариации числа копий (CNV), чистоты и плоидности образцов производилась с помощью cnv_facets (0.16.0). Посредством msisensor-pro (1.2.0) определяли MSI-статус. Был проведен анализ мутационных сигнатур с помощью инструмента SigProfilerToolkit (0.1.0), задействующим SigProfilerAssignment (0.1.9) и базу данных COSMIC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020">
                <a:solidFill>
                  <a:srgbClr val="0393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Результаты</a:t>
            </a:r>
            <a:endParaRPr b="1" sz="2020">
              <a:solidFill>
                <a:srgbClr val="0393A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63913" y="599725"/>
            <a:ext cx="26160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проанализированной когорте отмечены характерные для КРР мутации в исследуемых генах. Эти результаты согласуются с данными предыдущих работ, указывая на высокую гетерогенность опухолей КРР и распространенность драйверных мутаций в генах, вовлеченных в сигнальные пути WNT, RAS-MAPK и PI3K-AKT.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Единственный опухолевый образец, классифицированный как MSI, продемонстрировал наивысший уровень мутационной нагрузки.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2538" y="4251650"/>
            <a:ext cx="1362075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 rotWithShape="1">
          <a:blip r:embed="rId4">
            <a:alphaModFix/>
          </a:blip>
          <a:srcRect b="18073" l="0" r="0" t="0"/>
          <a:stretch/>
        </p:blipFill>
        <p:spPr>
          <a:xfrm>
            <a:off x="8305488" y="1879474"/>
            <a:ext cx="774595" cy="8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 title="oncoplot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9913" y="599725"/>
            <a:ext cx="5625574" cy="3341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020">
                <a:solidFill>
                  <a:srgbClr val="0393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Результаты</a:t>
            </a:r>
            <a:endParaRPr b="1" sz="2020">
              <a:solidFill>
                <a:srgbClr val="0393A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2538" y="4251650"/>
            <a:ext cx="1362075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6611725" y="1314400"/>
            <a:ext cx="23265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Анализ мутационных сигнатур выявил паттерны, связанные с нарушением репарации ошибочно спаренных оснований (MMR-дефицит), гомологичной рекомбинации и эксцизионной репарации, а также сигнатуру, связанную с курением.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4" name="Google Shape;94;p17"/>
          <p:cNvGrpSpPr/>
          <p:nvPr/>
        </p:nvGrpSpPr>
        <p:grpSpPr>
          <a:xfrm>
            <a:off x="105825" y="572700"/>
            <a:ext cx="6386283" cy="4133032"/>
            <a:chOff x="0" y="721850"/>
            <a:chExt cx="6386283" cy="4133032"/>
          </a:xfrm>
        </p:grpSpPr>
        <p:pic>
          <p:nvPicPr>
            <p:cNvPr id="95" name="Google Shape;95;p17"/>
            <p:cNvPicPr preferRelativeResize="0"/>
            <p:nvPr/>
          </p:nvPicPr>
          <p:blipFill rotWithShape="1">
            <a:blip r:embed="rId4">
              <a:alphaModFix/>
            </a:blip>
            <a:srcRect b="0" l="0" r="31754" t="0"/>
            <a:stretch/>
          </p:blipFill>
          <p:spPr>
            <a:xfrm>
              <a:off x="0" y="721850"/>
              <a:ext cx="4530826" cy="212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7"/>
            <p:cNvPicPr preferRelativeResize="0"/>
            <p:nvPr/>
          </p:nvPicPr>
          <p:blipFill rotWithShape="1">
            <a:blip r:embed="rId5">
              <a:alphaModFix/>
            </a:blip>
            <a:srcRect b="0" l="0" r="27001" t="0"/>
            <a:stretch/>
          </p:blipFill>
          <p:spPr>
            <a:xfrm>
              <a:off x="0" y="2799900"/>
              <a:ext cx="4530824" cy="20549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7"/>
            <p:cNvPicPr preferRelativeResize="0"/>
            <p:nvPr/>
          </p:nvPicPr>
          <p:blipFill rotWithShape="1">
            <a:blip r:embed="rId4">
              <a:alphaModFix/>
            </a:blip>
            <a:srcRect b="0" l="70058" r="0" t="0"/>
            <a:stretch/>
          </p:blipFill>
          <p:spPr>
            <a:xfrm>
              <a:off x="4530833" y="721850"/>
              <a:ext cx="1855450" cy="1984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7"/>
            <p:cNvPicPr preferRelativeResize="0"/>
            <p:nvPr/>
          </p:nvPicPr>
          <p:blipFill rotWithShape="1">
            <a:blip r:embed="rId5">
              <a:alphaModFix/>
            </a:blip>
            <a:srcRect b="0" l="76388" r="0" t="0"/>
            <a:stretch/>
          </p:blipFill>
          <p:spPr>
            <a:xfrm>
              <a:off x="4582051" y="2809200"/>
              <a:ext cx="1452201" cy="2036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1920">
                <a:solidFill>
                  <a:srgbClr val="0393A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Результаты</a:t>
            </a:r>
            <a:endParaRPr b="1" sz="1920">
              <a:solidFill>
                <a:srgbClr val="0393A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2538" y="4251650"/>
            <a:ext cx="1362075" cy="1352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8"/>
          <p:cNvGrpSpPr/>
          <p:nvPr/>
        </p:nvGrpSpPr>
        <p:grpSpPr>
          <a:xfrm>
            <a:off x="437700" y="604125"/>
            <a:ext cx="8268575" cy="4059100"/>
            <a:chOff x="380275" y="741500"/>
            <a:chExt cx="8268575" cy="4059100"/>
          </a:xfrm>
        </p:grpSpPr>
        <p:sp>
          <p:nvSpPr>
            <p:cNvPr id="107" name="Google Shape;107;p18"/>
            <p:cNvSpPr txBox="1"/>
            <p:nvPr/>
          </p:nvSpPr>
          <p:spPr>
            <a:xfrm>
              <a:off x="4837650" y="3143450"/>
              <a:ext cx="3811200" cy="147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45720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Оценка вариаций числа копий показала значительное увеличение амплификаций и делеций в ряде опухолей, включая амплификации генов EGFR и MYC, что потенциально связано с агрессивностью опухоли.</a:t>
              </a:r>
              <a:endParaRPr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pic>
          <p:nvPicPr>
            <p:cNvPr id="108" name="Google Shape;108;p18" title="CNA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0275" y="741500"/>
              <a:ext cx="4269818" cy="4059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776760" y="779600"/>
              <a:ext cx="3811088" cy="23638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